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embeddedFontLst>
    <p:embeddedFont>
      <p:font typeface="Play" panose="020B0604020202020204" charset="0"/>
      <p:regular r:id="rId4"/>
      <p:bold r:id="rId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" roundtripDataSignature="AMtx7mhn9mfE2T5loEbPbaKdJrtHDeuZr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76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13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5" Type="http://schemas.openxmlformats.org/officeDocument/2006/relationships/font" Target="fonts/font2.fntdata"/><Relationship Id="rId10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ierry JOUENNE" userId="34995c93f611be58" providerId="LiveId" clId="{A535EDBD-B03D-40D7-A032-F489C41696DC}"/>
    <pc:docChg chg="modSld">
      <pc:chgData name="Thierry JOUENNE" userId="34995c93f611be58" providerId="LiveId" clId="{A535EDBD-B03D-40D7-A032-F489C41696DC}" dt="2024-05-25T09:18:30.427" v="20" actId="20577"/>
      <pc:docMkLst>
        <pc:docMk/>
      </pc:docMkLst>
      <pc:sldChg chg="modSp mod">
        <pc:chgData name="Thierry JOUENNE" userId="34995c93f611be58" providerId="LiveId" clId="{A535EDBD-B03D-40D7-A032-F489C41696DC}" dt="2024-05-25T09:18:30.427" v="20" actId="20577"/>
        <pc:sldMkLst>
          <pc:docMk/>
          <pc:sldMk cId="0" sldId="256"/>
        </pc:sldMkLst>
        <pc:spChg chg="mod">
          <ac:chgData name="Thierry JOUENNE" userId="34995c93f611be58" providerId="LiveId" clId="{A535EDBD-B03D-40D7-A032-F489C41696DC}" dt="2024-05-25T09:18:30.427" v="20" actId="20577"/>
          <ac:spMkLst>
            <pc:docMk/>
            <pc:sldMk cId="0" sldId="256"/>
            <ac:spMk id="11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"/>
          <p:cNvGrpSpPr/>
          <p:nvPr/>
        </p:nvGrpSpPr>
        <p:grpSpPr>
          <a:xfrm>
            <a:off x="232489" y="783771"/>
            <a:ext cx="11805677" cy="5941495"/>
            <a:chOff x="6347" y="0"/>
            <a:chExt cx="11805677" cy="5941495"/>
          </a:xfrm>
        </p:grpSpPr>
        <p:sp>
          <p:nvSpPr>
            <p:cNvPr id="85" name="Google Shape;85;p1"/>
            <p:cNvSpPr/>
            <p:nvPr/>
          </p:nvSpPr>
          <p:spPr>
            <a:xfrm>
              <a:off x="6347" y="0"/>
              <a:ext cx="2227486" cy="5941495"/>
            </a:xfrm>
            <a:prstGeom prst="roundRect">
              <a:avLst>
                <a:gd name="adj" fmla="val 10000"/>
              </a:avLst>
            </a:prstGeom>
            <a:solidFill>
              <a:srgbClr val="F6D4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1"/>
            <p:cNvSpPr txBox="1"/>
            <p:nvPr/>
          </p:nvSpPr>
          <p:spPr>
            <a:xfrm>
              <a:off x="6347" y="0"/>
              <a:ext cx="2227486" cy="178244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9050" tIns="99050" rIns="99050" bIns="990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600"/>
                <a:buFont typeface="Arial"/>
                <a:buNone/>
              </a:pPr>
              <a:r>
                <a:rPr lang="en-GB" sz="26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Qualification</a:t>
              </a:r>
              <a:endParaRPr/>
            </a:p>
          </p:txBody>
        </p:sp>
        <p:sp>
          <p:nvSpPr>
            <p:cNvPr id="87" name="Google Shape;87;p1"/>
            <p:cNvSpPr/>
            <p:nvPr/>
          </p:nvSpPr>
          <p:spPr>
            <a:xfrm>
              <a:off x="229096" y="1784189"/>
              <a:ext cx="1781989" cy="1791441"/>
            </a:xfrm>
            <a:prstGeom prst="roundRect">
              <a:avLst>
                <a:gd name="adj" fmla="val 10000"/>
              </a:avLst>
            </a:prstGeom>
            <a:solidFill>
              <a:srgbClr val="E97131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1"/>
            <p:cNvSpPr txBox="1"/>
            <p:nvPr/>
          </p:nvSpPr>
          <p:spPr>
            <a:xfrm>
              <a:off x="281289" y="1836382"/>
              <a:ext cx="1677603" cy="16870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550" tIns="26650" rIns="35550" bIns="2665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Arial"/>
                <a:buNone/>
              </a:pPr>
              <a:r>
                <a:rPr lang="en-GB" sz="14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Inputs</a:t>
              </a:r>
              <a:endParaRPr/>
            </a:p>
            <a:p>
              <a:pPr marL="57150" marR="0" lvl="1" indent="-69850" algn="l" rtl="0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rial"/>
                <a:buChar char="•"/>
              </a:pPr>
              <a:r>
                <a:rPr lang="en-GB"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Carrier Data Sheet</a:t>
              </a:r>
              <a:endParaRPr/>
            </a:p>
            <a:p>
              <a:pPr marL="57150" marR="0" lvl="1" indent="-69850" algn="l" rtl="0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rial"/>
                <a:buChar char="•"/>
              </a:pPr>
              <a:r>
                <a:rPr lang="en-GB"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Legal / Admin documents: company registration, insurance certificates, country licences…</a:t>
              </a:r>
              <a:endParaRPr/>
            </a:p>
            <a:p>
              <a:pPr marL="57150" marR="0" lvl="1" indent="-69850" algn="l" rtl="0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rial"/>
                <a:buChar char="•"/>
              </a:pPr>
              <a:r>
                <a:rPr lang="en-GB"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Financial rating / Total TO / My Company TO</a:t>
              </a:r>
              <a:endParaRPr/>
            </a:p>
          </p:txBody>
        </p:sp>
        <p:sp>
          <p:nvSpPr>
            <p:cNvPr id="89" name="Google Shape;89;p1"/>
            <p:cNvSpPr/>
            <p:nvPr/>
          </p:nvSpPr>
          <p:spPr>
            <a:xfrm>
              <a:off x="229096" y="3851237"/>
              <a:ext cx="1781989" cy="1791441"/>
            </a:xfrm>
            <a:prstGeom prst="roundRect">
              <a:avLst>
                <a:gd name="adj" fmla="val 10000"/>
              </a:avLst>
            </a:prstGeom>
            <a:solidFill>
              <a:srgbClr val="E48C24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1"/>
            <p:cNvSpPr txBox="1"/>
            <p:nvPr/>
          </p:nvSpPr>
          <p:spPr>
            <a:xfrm>
              <a:off x="281289" y="3903430"/>
              <a:ext cx="1677603" cy="16870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550" tIns="26650" rIns="35550" bIns="2665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Arial"/>
                <a:buNone/>
              </a:pPr>
              <a:r>
                <a:rPr lang="en-GB" sz="14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Output</a:t>
              </a:r>
              <a:endParaRPr/>
            </a:p>
            <a:p>
              <a:pPr marL="57150" marR="0" lvl="1" indent="-69850" algn="l" rtl="0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rial"/>
                <a:buChar char="•"/>
              </a:pPr>
              <a:r>
                <a:rPr lang="en-GB"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Carrier profile  documentation checked</a:t>
              </a:r>
              <a:endParaRPr/>
            </a:p>
            <a:p>
              <a:pPr marL="57150" marR="0" lvl="1" indent="-69850" algn="l" rtl="0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rial"/>
                <a:buChar char="•"/>
              </a:pPr>
              <a:r>
                <a:rPr lang="en-GB"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Dependency</a:t>
              </a:r>
              <a:endParaRPr/>
            </a:p>
            <a:p>
              <a:pPr marL="57150" marR="0" lvl="1" indent="-69850" algn="l" rtl="0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rial"/>
                <a:buChar char="•"/>
              </a:pPr>
              <a:r>
                <a:rPr lang="en-GB"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Qualification demanding on My Company criteria</a:t>
              </a:r>
              <a:endParaRPr/>
            </a:p>
          </p:txBody>
        </p:sp>
        <p:sp>
          <p:nvSpPr>
            <p:cNvPr id="91" name="Google Shape;91;p1"/>
            <p:cNvSpPr/>
            <p:nvPr/>
          </p:nvSpPr>
          <p:spPr>
            <a:xfrm>
              <a:off x="2400895" y="0"/>
              <a:ext cx="2227486" cy="5941495"/>
            </a:xfrm>
            <a:prstGeom prst="roundRect">
              <a:avLst>
                <a:gd name="adj" fmla="val 10000"/>
              </a:avLst>
            </a:prstGeom>
            <a:solidFill>
              <a:srgbClr val="F6D4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1"/>
            <p:cNvSpPr txBox="1"/>
            <p:nvPr/>
          </p:nvSpPr>
          <p:spPr>
            <a:xfrm>
              <a:off x="2400895" y="0"/>
              <a:ext cx="2227486" cy="178244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9050" tIns="99050" rIns="99050" bIns="990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600"/>
                <a:buFont typeface="Arial"/>
                <a:buNone/>
              </a:pPr>
              <a:r>
                <a:rPr lang="en-GB" sz="26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Classification </a:t>
              </a:r>
              <a:endParaRPr/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2623644" y="1784189"/>
              <a:ext cx="1781989" cy="1791441"/>
            </a:xfrm>
            <a:prstGeom prst="roundRect">
              <a:avLst>
                <a:gd name="adj" fmla="val 10000"/>
              </a:avLst>
            </a:prstGeom>
            <a:solidFill>
              <a:srgbClr val="DAA81D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1"/>
            <p:cNvSpPr txBox="1"/>
            <p:nvPr/>
          </p:nvSpPr>
          <p:spPr>
            <a:xfrm>
              <a:off x="2675837" y="1836382"/>
              <a:ext cx="1677603" cy="16870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550" tIns="26650" rIns="35550" bIns="2665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Arial"/>
                <a:buNone/>
              </a:pPr>
              <a:r>
                <a:rPr lang="en-GB" sz="14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Input</a:t>
              </a:r>
              <a:endParaRPr/>
            </a:p>
            <a:p>
              <a:pPr marL="57150" marR="0" lvl="1" indent="-69850" algn="l" rtl="0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rial"/>
                <a:buChar char="•"/>
              </a:pPr>
              <a:r>
                <a:rPr lang="en-GB"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Qualified carrier profile</a:t>
              </a: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57150" marR="0" lvl="1" indent="-69850" algn="l" rtl="0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rial"/>
                <a:buChar char="•"/>
              </a:pPr>
              <a:r>
                <a:rPr lang="en-GB"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Carrier quality rating if available</a:t>
              </a: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57150" marR="0" lvl="1" indent="-69850" algn="l" rtl="0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rial"/>
                <a:buChar char="•"/>
              </a:pPr>
              <a:r>
                <a:rPr lang="en-GB"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Capabilities: Fleet /  T&amp;T / Cargo Type</a:t>
              </a:r>
              <a:endParaRPr/>
            </a:p>
            <a:p>
              <a:pPr marL="57150" marR="0" lvl="1" indent="-69850" algn="l" rtl="0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rial"/>
                <a:buChar char="•"/>
              </a:pPr>
              <a:r>
                <a:rPr lang="en-GB"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Market Segment, Preferred Origins &amp; Destinations</a:t>
              </a:r>
              <a:endParaRPr/>
            </a:p>
          </p:txBody>
        </p:sp>
        <p:sp>
          <p:nvSpPr>
            <p:cNvPr id="95" name="Google Shape;95;p1"/>
            <p:cNvSpPr/>
            <p:nvPr/>
          </p:nvSpPr>
          <p:spPr>
            <a:xfrm>
              <a:off x="2623644" y="3851237"/>
              <a:ext cx="1781989" cy="1791441"/>
            </a:xfrm>
            <a:prstGeom prst="roundRect">
              <a:avLst>
                <a:gd name="adj" fmla="val 10000"/>
              </a:avLst>
            </a:prstGeom>
            <a:solidFill>
              <a:srgbClr val="C8BE1E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1"/>
            <p:cNvSpPr txBox="1"/>
            <p:nvPr/>
          </p:nvSpPr>
          <p:spPr>
            <a:xfrm>
              <a:off x="2675837" y="3903430"/>
              <a:ext cx="1677603" cy="16870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550" tIns="26650" rIns="35550" bIns="2665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Arial"/>
                <a:buNone/>
              </a:pPr>
              <a:r>
                <a:rPr lang="en-GB" sz="14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Output</a:t>
              </a:r>
              <a:endParaRPr/>
            </a:p>
            <a:p>
              <a:pPr marL="57150" marR="0" lvl="1" indent="-69850" algn="l" rtl="0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rial"/>
                <a:buChar char="•"/>
              </a:pPr>
              <a:r>
                <a:rPr lang="en-GB"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Carrier panels per Market / Leg / …</a:t>
              </a: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57150" marR="0" lvl="1" indent="-69850" algn="l" rtl="0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rial"/>
                <a:buChar char="•"/>
              </a:pPr>
              <a:r>
                <a:rPr lang="en-GB"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Preferred Carrier Panel</a:t>
              </a: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57150" marR="0" lvl="1" indent="-69850" algn="l" rtl="0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rial"/>
                <a:buChar char="•"/>
              </a:pPr>
              <a:r>
                <a:rPr lang="en-GB"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Updated not recommended carrier list</a:t>
              </a: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57150" marR="0" lvl="1" indent="-69850" algn="l" rtl="0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rial"/>
                <a:buChar char="•"/>
              </a:pPr>
              <a:r>
                <a:rPr lang="en-GB"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Procurement targets</a:t>
              </a: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" name="Google Shape;97;p1"/>
            <p:cNvSpPr/>
            <p:nvPr/>
          </p:nvSpPr>
          <p:spPr>
            <a:xfrm>
              <a:off x="4795443" y="0"/>
              <a:ext cx="2227486" cy="5941495"/>
            </a:xfrm>
            <a:prstGeom prst="roundRect">
              <a:avLst>
                <a:gd name="adj" fmla="val 10000"/>
              </a:avLst>
            </a:prstGeom>
            <a:solidFill>
              <a:srgbClr val="F6D4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1"/>
            <p:cNvSpPr txBox="1"/>
            <p:nvPr/>
          </p:nvSpPr>
          <p:spPr>
            <a:xfrm>
              <a:off x="4795443" y="0"/>
              <a:ext cx="2227486" cy="178244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9050" tIns="99050" rIns="99050" bIns="990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600"/>
                <a:buFont typeface="Arial"/>
                <a:buNone/>
              </a:pPr>
              <a:r>
                <a:rPr lang="en-GB" sz="26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Request For Information / Quotation</a:t>
              </a:r>
              <a:endParaRPr/>
            </a:p>
          </p:txBody>
        </p:sp>
        <p:sp>
          <p:nvSpPr>
            <p:cNvPr id="99" name="Google Shape;99;p1"/>
            <p:cNvSpPr/>
            <p:nvPr/>
          </p:nvSpPr>
          <p:spPr>
            <a:xfrm>
              <a:off x="5018191" y="1784189"/>
              <a:ext cx="1781989" cy="1791441"/>
            </a:xfrm>
            <a:prstGeom prst="roundRect">
              <a:avLst>
                <a:gd name="adj" fmla="val 10000"/>
              </a:avLst>
            </a:prstGeom>
            <a:solidFill>
              <a:srgbClr val="A2B71D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1"/>
            <p:cNvSpPr txBox="1"/>
            <p:nvPr/>
          </p:nvSpPr>
          <p:spPr>
            <a:xfrm>
              <a:off x="5070384" y="1836382"/>
              <a:ext cx="1677603" cy="16870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550" tIns="26650" rIns="35550" bIns="2665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Arial"/>
                <a:buNone/>
              </a:pPr>
              <a:r>
                <a:rPr lang="en-GB" sz="14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Input</a:t>
              </a:r>
              <a:endParaRPr/>
            </a:p>
            <a:p>
              <a:pPr marL="57150" marR="0" lvl="1" indent="-69850" algn="l" rtl="0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rial"/>
                <a:buChar char="•"/>
              </a:pPr>
              <a:r>
                <a:rPr lang="en-GB"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Operational needs</a:t>
              </a: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57150" marR="0" lvl="1" indent="-69850" algn="l" rtl="0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rial"/>
                <a:buChar char="•"/>
              </a:pPr>
              <a:r>
                <a:rPr lang="en-GB"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Flow description</a:t>
              </a: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57150" marR="0" lvl="1" indent="-69850" algn="l" rtl="0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rial"/>
                <a:buChar char="•"/>
              </a:pPr>
              <a:r>
                <a:rPr lang="en-GB"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Contract expiry</a:t>
              </a: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57150" marR="0" lvl="1" indent="-69850" algn="l" rtl="0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rial"/>
                <a:buChar char="•"/>
              </a:pPr>
              <a:r>
                <a:rPr lang="en-GB"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Qualified carrier database</a:t>
              </a: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57150" marR="0" lvl="1" indent="-69850" algn="l" rtl="0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rial"/>
                <a:buChar char="•"/>
              </a:pPr>
              <a:r>
                <a:rPr lang="en-GB"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Call for auction</a:t>
              </a: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1"/>
            <p:cNvSpPr/>
            <p:nvPr/>
          </p:nvSpPr>
          <p:spPr>
            <a:xfrm>
              <a:off x="5018191" y="3851237"/>
              <a:ext cx="1781989" cy="1791441"/>
            </a:xfrm>
            <a:prstGeom prst="roundRect">
              <a:avLst>
                <a:gd name="adj" fmla="val 10000"/>
              </a:avLst>
            </a:prstGeom>
            <a:solidFill>
              <a:srgbClr val="79A71D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1"/>
            <p:cNvSpPr txBox="1"/>
            <p:nvPr/>
          </p:nvSpPr>
          <p:spPr>
            <a:xfrm>
              <a:off x="5070384" y="3903430"/>
              <a:ext cx="1677603" cy="16870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550" tIns="26650" rIns="35550" bIns="2665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Arial"/>
                <a:buNone/>
              </a:pPr>
              <a:r>
                <a:rPr lang="en-GB" sz="14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Output</a:t>
              </a:r>
              <a:endParaRPr/>
            </a:p>
            <a:p>
              <a:pPr marL="57150" marR="0" lvl="1" indent="-69850" algn="l" rtl="0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rial"/>
                <a:buChar char="•"/>
              </a:pPr>
              <a:r>
                <a:rPr lang="en-GB"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Offers and prices</a:t>
              </a: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57150" marR="0" lvl="1" indent="-69850" algn="l" rtl="0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rial"/>
                <a:buChar char="•"/>
              </a:pPr>
              <a:r>
                <a:rPr lang="en-GB"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Carriers shortlist</a:t>
              </a: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57150" marR="0" lvl="1" indent="-69850" algn="l" rtl="0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rial"/>
                <a:buChar char="•"/>
              </a:pPr>
              <a:r>
                <a:rPr lang="en-GB"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Auction bids</a:t>
              </a: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1"/>
            <p:cNvSpPr/>
            <p:nvPr/>
          </p:nvSpPr>
          <p:spPr>
            <a:xfrm>
              <a:off x="7189991" y="0"/>
              <a:ext cx="2227486" cy="5941495"/>
            </a:xfrm>
            <a:prstGeom prst="roundRect">
              <a:avLst>
                <a:gd name="adj" fmla="val 10000"/>
              </a:avLst>
            </a:prstGeom>
            <a:solidFill>
              <a:srgbClr val="F6D4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1"/>
            <p:cNvSpPr txBox="1"/>
            <p:nvPr/>
          </p:nvSpPr>
          <p:spPr>
            <a:xfrm>
              <a:off x="7189991" y="0"/>
              <a:ext cx="2227486" cy="178244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9050" tIns="99050" rIns="99050" bIns="990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600"/>
                <a:buFont typeface="Arial"/>
                <a:buNone/>
              </a:pPr>
              <a:r>
                <a:rPr lang="en-GB" sz="26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Contracting</a:t>
              </a:r>
              <a:endParaRPr/>
            </a:p>
          </p:txBody>
        </p:sp>
        <p:sp>
          <p:nvSpPr>
            <p:cNvPr id="105" name="Google Shape;105;p1"/>
            <p:cNvSpPr/>
            <p:nvPr/>
          </p:nvSpPr>
          <p:spPr>
            <a:xfrm>
              <a:off x="7412739" y="1784189"/>
              <a:ext cx="1781989" cy="1791441"/>
            </a:xfrm>
            <a:prstGeom prst="roundRect">
              <a:avLst>
                <a:gd name="adj" fmla="val 10000"/>
              </a:avLst>
            </a:prstGeom>
            <a:solidFill>
              <a:srgbClr val="55971D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1"/>
            <p:cNvSpPr txBox="1"/>
            <p:nvPr/>
          </p:nvSpPr>
          <p:spPr>
            <a:xfrm>
              <a:off x="7464932" y="1836382"/>
              <a:ext cx="1677603" cy="16870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550" tIns="26650" rIns="35550" bIns="2665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Arial"/>
                <a:buNone/>
              </a:pPr>
              <a:r>
                <a:rPr lang="en-GB" sz="14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Input</a:t>
              </a:r>
              <a:endParaRPr/>
            </a:p>
            <a:p>
              <a:pPr marL="57150" marR="0" lvl="1" indent="-69850" algn="l" rtl="0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rial"/>
                <a:buChar char="•"/>
              </a:pPr>
              <a:r>
                <a:rPr lang="en-GB"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Trial results</a:t>
              </a: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57150" marR="0" lvl="1" indent="-69850" algn="l" rtl="0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rial"/>
                <a:buChar char="•"/>
              </a:pPr>
              <a:r>
                <a:rPr lang="en-GB"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Selected carriers</a:t>
              </a: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57150" marR="0" lvl="1" indent="-69850" algn="l" rtl="0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rial"/>
                <a:buChar char="•"/>
              </a:pPr>
              <a:r>
                <a:rPr lang="en-GB"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Contract template</a:t>
              </a: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57150" marR="0" lvl="1" indent="-69850" algn="l" rtl="0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rial"/>
                <a:buChar char="•"/>
              </a:pPr>
              <a:r>
                <a:rPr lang="en-GB"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My Company operational guidelines</a:t>
              </a: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" name="Google Shape;107;p1"/>
            <p:cNvSpPr/>
            <p:nvPr/>
          </p:nvSpPr>
          <p:spPr>
            <a:xfrm>
              <a:off x="7412739" y="3851237"/>
              <a:ext cx="1781989" cy="1791441"/>
            </a:xfrm>
            <a:prstGeom prst="roundRect">
              <a:avLst>
                <a:gd name="adj" fmla="val 10000"/>
              </a:avLst>
            </a:prstGeom>
            <a:solidFill>
              <a:srgbClr val="38871B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"/>
            <p:cNvSpPr txBox="1"/>
            <p:nvPr/>
          </p:nvSpPr>
          <p:spPr>
            <a:xfrm>
              <a:off x="7464932" y="3903430"/>
              <a:ext cx="1677603" cy="16870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550" tIns="26650" rIns="35550" bIns="2665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Arial"/>
                <a:buNone/>
              </a:pPr>
              <a:r>
                <a:rPr lang="en-GB" sz="14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Output</a:t>
              </a:r>
              <a:endParaRPr/>
            </a:p>
            <a:p>
              <a:pPr marL="57150" marR="0" lvl="1" indent="-69850" algn="l" rtl="0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rial"/>
                <a:buChar char="•"/>
              </a:pPr>
              <a:r>
                <a:rPr lang="en-GB"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Signed contract / Price appendix</a:t>
              </a: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57150" marR="0" lvl="1" indent="-69850" algn="l" rtl="0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rial"/>
                <a:buChar char="•"/>
              </a:pPr>
              <a:r>
                <a:rPr lang="en-GB"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Updated contract repository</a:t>
              </a: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57150" marR="0" lvl="1" indent="-69850" algn="l" rtl="0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rial"/>
                <a:buChar char="•"/>
              </a:pPr>
              <a:r>
                <a:rPr lang="en-GB"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Contract document monitoring</a:t>
              </a: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1"/>
            <p:cNvSpPr/>
            <p:nvPr/>
          </p:nvSpPr>
          <p:spPr>
            <a:xfrm>
              <a:off x="9584538" y="0"/>
              <a:ext cx="2227486" cy="5941495"/>
            </a:xfrm>
            <a:prstGeom prst="roundRect">
              <a:avLst>
                <a:gd name="adj" fmla="val 10000"/>
              </a:avLst>
            </a:prstGeom>
            <a:solidFill>
              <a:srgbClr val="F6D4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1"/>
            <p:cNvSpPr txBox="1"/>
            <p:nvPr/>
          </p:nvSpPr>
          <p:spPr>
            <a:xfrm>
              <a:off x="9584538" y="0"/>
              <a:ext cx="2227486" cy="178244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9050" tIns="99050" rIns="99050" bIns="990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600"/>
                <a:buFont typeface="Arial"/>
                <a:buNone/>
              </a:pPr>
              <a:r>
                <a:rPr lang="en-GB" sz="26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Performance Review</a:t>
              </a:r>
              <a:endParaRPr/>
            </a:p>
          </p:txBody>
        </p:sp>
        <p:sp>
          <p:nvSpPr>
            <p:cNvPr id="111" name="Google Shape;111;p1"/>
            <p:cNvSpPr/>
            <p:nvPr/>
          </p:nvSpPr>
          <p:spPr>
            <a:xfrm>
              <a:off x="9807287" y="1784189"/>
              <a:ext cx="1781989" cy="1791441"/>
            </a:xfrm>
            <a:prstGeom prst="roundRect">
              <a:avLst>
                <a:gd name="adj" fmla="val 10000"/>
              </a:avLst>
            </a:prstGeom>
            <a:solidFill>
              <a:srgbClr val="20781A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1"/>
            <p:cNvSpPr txBox="1"/>
            <p:nvPr/>
          </p:nvSpPr>
          <p:spPr>
            <a:xfrm>
              <a:off x="9859480" y="1836382"/>
              <a:ext cx="1677603" cy="16870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550" tIns="26650" rIns="35550" bIns="2665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Arial"/>
                <a:buNone/>
              </a:pPr>
              <a:r>
                <a:rPr lang="en-GB" sz="14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Input</a:t>
              </a:r>
              <a:endParaRPr/>
            </a:p>
            <a:p>
              <a:pPr marL="57150" marR="0" lvl="1" indent="-69850" algn="l" rtl="0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rial"/>
                <a:buChar char="•"/>
              </a:pPr>
              <a:r>
                <a:rPr lang="en-GB"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Non-Conformities / Claims/ Damages / On-Time performance</a:t>
              </a: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57150" marR="0" lvl="1" indent="-69850" algn="l" rtl="0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rial"/>
                <a:buChar char="•"/>
              </a:pPr>
              <a:r>
                <a:rPr lang="en-GB"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Previous audit  reports	 </a:t>
              </a: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57150" marR="0" lvl="1" indent="-69850" algn="l" rtl="0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rial"/>
                <a:buChar char="•"/>
              </a:pPr>
              <a:r>
                <a:rPr lang="en-GB"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Carrier Improvement Plan (Y-1)</a:t>
              </a: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57150" marR="0" lvl="1" indent="-69850" algn="l" rtl="0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rial"/>
                <a:buChar char="•"/>
              </a:pPr>
              <a:r>
                <a:rPr lang="en-GB"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Carrier Audit program	</a:t>
              </a: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57150" marR="0" lvl="1" indent="-69850" algn="l" rtl="0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rial"/>
                <a:buChar char="•"/>
              </a:pPr>
              <a:r>
                <a:rPr lang="en-GB"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Carrier On-time payment</a:t>
              </a: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1"/>
            <p:cNvSpPr/>
            <p:nvPr/>
          </p:nvSpPr>
          <p:spPr>
            <a:xfrm>
              <a:off x="9807287" y="3851237"/>
              <a:ext cx="1781989" cy="1791441"/>
            </a:xfrm>
            <a:prstGeom prst="roundRect">
              <a:avLst>
                <a:gd name="adj" fmla="val 10000"/>
              </a:avLst>
            </a:prstGeom>
            <a:solidFill>
              <a:srgbClr val="186923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"/>
            <p:cNvSpPr txBox="1"/>
            <p:nvPr/>
          </p:nvSpPr>
          <p:spPr>
            <a:xfrm>
              <a:off x="9859480" y="3903430"/>
              <a:ext cx="1677603" cy="16870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550" tIns="26650" rIns="35550" bIns="2665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Arial"/>
                <a:buNone/>
              </a:pPr>
              <a:r>
                <a:rPr lang="en-GB" sz="14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Output</a:t>
              </a:r>
              <a:endParaRPr/>
            </a:p>
            <a:p>
              <a:pPr marL="57150" marR="0" lvl="1" indent="-69850" algn="l" rtl="0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rial"/>
                <a:buChar char="•"/>
              </a:pPr>
              <a:r>
                <a:rPr lang="en-GB"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Carrier Improvement plan</a:t>
              </a: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57150" marR="0" lvl="1" indent="-69850" algn="l" rtl="0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rial"/>
                <a:buChar char="•"/>
              </a:pPr>
              <a:r>
                <a:rPr lang="en-GB"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Non-recommended carrier list update</a:t>
              </a: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57150" marR="0" lvl="1" indent="-69850" algn="l" rtl="0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rial"/>
                <a:buChar char="•"/>
              </a:pPr>
              <a:r>
                <a:rPr lang="en-GB"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Supplier Classification updated	 	 </a:t>
              </a: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57150" marR="0" lvl="1" indent="-69850" algn="l" rtl="0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Arial"/>
                <a:buChar char="•"/>
              </a:pPr>
              <a:r>
                <a:rPr lang="en-GB" sz="11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Completed audit grid and report</a:t>
              </a:r>
              <a:endParaRPr sz="11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5" name="Google Shape;115;p1"/>
          <p:cNvSpPr txBox="1"/>
          <p:nvPr/>
        </p:nvSpPr>
        <p:spPr>
          <a:xfrm>
            <a:off x="226142" y="75251"/>
            <a:ext cx="8242944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Transport Purchasing Process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188</Words>
  <Application>Microsoft Office PowerPoint</Application>
  <PresentationFormat>Grand écran</PresentationFormat>
  <Paragraphs>54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Play</vt:lpstr>
      <vt:lpstr>Arial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Antoine CHAUX</dc:creator>
  <cp:lastModifiedBy>Thierry JOUENNE</cp:lastModifiedBy>
  <cp:revision>1</cp:revision>
  <dcterms:created xsi:type="dcterms:W3CDTF">2024-05-11T06:36:43Z</dcterms:created>
  <dcterms:modified xsi:type="dcterms:W3CDTF">2024-05-25T09:18:33Z</dcterms:modified>
</cp:coreProperties>
</file>